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6" d="100"/>
          <a:sy n="66" d="100"/>
        </p:scale>
        <p:origin x="81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User\Desktop\&#1054;&#1087;&#1088;&#1086;&#1089;&#1085;&#1080;&#1082;\&#1044;&#1072;&#1085;&#1085;&#1099;&#1077;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User\Desktop\&#1054;&#1087;&#1088;&#1086;&#1089;&#1085;&#1080;&#1082;\&#1044;&#1072;&#1085;&#1085;&#1099;&#1077;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User\Desktop\&#1054;&#1087;&#1088;&#1086;&#1089;&#1085;&#1080;&#1082;\&#1044;&#1072;&#1085;&#1085;&#1099;&#1077;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Соотношение количества респондентов и пола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spPr>
            <a:ln w="317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accent1"/>
              </a:solidFill>
              <a:ln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'[1]Банк данных'!$AA$1:$AA$2</c:f>
              <c:strCache>
                <c:ptCount val="2"/>
                <c:pt idx="0">
                  <c:v>Количество мужчин</c:v>
                </c:pt>
                <c:pt idx="1">
                  <c:v>Количество женщин</c:v>
                </c:pt>
              </c:strCache>
            </c:strRef>
          </c:cat>
          <c:val>
            <c:numRef>
              <c:f>'[1]Банк данных'!$AD$1:$AD$2</c:f>
              <c:numCache>
                <c:formatCode>General</c:formatCode>
                <c:ptCount val="2"/>
                <c:pt idx="0">
                  <c:v>14</c:v>
                </c:pt>
                <c:pt idx="1">
                  <c:v>16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0408-4F2B-8F91-6E54FAD3068B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56407408"/>
        <c:axId val="156407800"/>
      </c:lineChart>
      <c:catAx>
        <c:axId val="1564074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6407800"/>
        <c:crosses val="autoZero"/>
        <c:auto val="1"/>
        <c:lblAlgn val="ctr"/>
        <c:lblOffset val="100"/>
        <c:noMultiLvlLbl val="0"/>
      </c:catAx>
      <c:valAx>
        <c:axId val="156407800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564074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500" b="1" i="0" u="none" strike="noStrike" kern="1200" cap="all" spc="100" normalizeH="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Взаимосвязь показателя методики и пола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500" b="1" i="0" u="none" strike="noStrike" kern="1200" cap="all" spc="100" normalizeH="0" baseline="0">
              <a:solidFill>
                <a:schemeClr val="lt1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spPr>
            <a:ln w="34925" cap="rnd">
              <a:solidFill>
                <a:schemeClr val="lt1"/>
              </a:solidFill>
              <a:round/>
            </a:ln>
            <a:effectLst>
              <a:outerShdw dist="25400" dir="2700000" algn="tl" rotWithShape="0">
                <a:schemeClr val="accent1"/>
              </a:outerShdw>
            </a:effectLst>
          </c:spPr>
          <c:marker>
            <c:symbol val="none"/>
          </c:marker>
          <c:dLbls>
            <c:dLbl>
              <c:idx val="0"/>
              <c:layout>
                <c:manualLayout>
                  <c:x val="-8.7789046653144034E-2"/>
                  <c:y val="2.777777777777777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B49-43D9-A8B2-80D8EDBFE65C}"/>
                </c:ext>
              </c:extLst>
            </c:dLbl>
            <c:dLbl>
              <c:idx val="1"/>
              <c:layout>
                <c:manualLayout>
                  <c:x val="-5.0791075050710038E-2"/>
                  <c:y val="-4.166666666666666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B49-43D9-A8B2-80D8EDBFE65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'[1]Банк данных'!$AA$5:$AA$6</c:f>
              <c:strCache>
                <c:ptCount val="2"/>
                <c:pt idx="0">
                  <c:v>Среднее по мужчинам</c:v>
                </c:pt>
                <c:pt idx="1">
                  <c:v>Среднее по женщинам</c:v>
                </c:pt>
              </c:strCache>
            </c:strRef>
          </c:cat>
          <c:val>
            <c:numRef>
              <c:f>'[1]Банк данных'!$AB$5:$AB$6</c:f>
              <c:numCache>
                <c:formatCode>General</c:formatCode>
                <c:ptCount val="2"/>
                <c:pt idx="0">
                  <c:v>12.714285714285714</c:v>
                </c:pt>
                <c:pt idx="1">
                  <c:v>15.75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2B49-43D9-A8B2-80D8EDBFE65C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gradFill>
                <a:gsLst>
                  <a:gs pos="0">
                    <a:schemeClr val="lt1"/>
                  </a:gs>
                  <a:gs pos="100000">
                    <a:schemeClr val="lt1">
                      <a:alpha val="0"/>
                    </a:schemeClr>
                  </a:gs>
                </a:gsLst>
                <a:lin ang="5400000" scaled="0"/>
              </a:gradFill>
              <a:round/>
            </a:ln>
            <a:effectLst/>
          </c:spPr>
        </c:dropLines>
        <c:smooth val="0"/>
        <c:axId val="494098624"/>
        <c:axId val="494104504"/>
      </c:lineChart>
      <c:catAx>
        <c:axId val="4940986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lt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spc="1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94104504"/>
        <c:crosses val="autoZero"/>
        <c:auto val="1"/>
        <c:lblAlgn val="ctr"/>
        <c:lblOffset val="100"/>
        <c:noMultiLvlLbl val="0"/>
      </c:catAx>
      <c:valAx>
        <c:axId val="49410450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940986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accent1"/>
    </a:solidFill>
    <a:ln w="9525" cap="flat" cmpd="sng" algn="ctr">
      <a:solidFill>
        <a:schemeClr val="accent1"/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500" b="1" i="0" u="none" strike="noStrike" kern="1200" cap="all" spc="100" normalizeH="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Соотношение количества человек и возраста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500" b="1" i="0" u="none" strike="noStrike" kern="1200" cap="all" spc="100" normalizeH="0" baseline="0">
              <a:solidFill>
                <a:schemeClr val="lt1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lineChart>
        <c:grouping val="standard"/>
        <c:varyColors val="0"/>
        <c:ser>
          <c:idx val="1"/>
          <c:order val="0"/>
          <c:tx>
            <c:strRef>
              <c:f>'[1]Банк данных'!$B$35</c:f>
              <c:strCache>
                <c:ptCount val="1"/>
                <c:pt idx="0">
                  <c:v>Количество</c:v>
                </c:pt>
              </c:strCache>
            </c:strRef>
          </c:tx>
          <c:spPr>
            <a:ln w="25400" cap="rnd">
              <a:solidFill>
                <a:schemeClr val="lt1"/>
              </a:solidFill>
              <a:round/>
            </a:ln>
            <a:effectLst>
              <a:outerShdw dist="25400" dir="2700000" algn="tl" rotWithShape="0">
                <a:schemeClr val="accent2"/>
              </a:outerShdw>
            </a:effectLst>
          </c:spPr>
          <c:marker>
            <c:symbol val="none"/>
          </c:marker>
          <c:dLbls>
            <c:spPr>
              <a:solidFill>
                <a:schemeClr val="accent1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'[1]Банк данных'!$A$36:$A$52</c:f>
              <c:numCache>
                <c:formatCode>General</c:formatCode>
                <c:ptCount val="17"/>
                <c:pt idx="0">
                  <c:v>17</c:v>
                </c:pt>
                <c:pt idx="1">
                  <c:v>18</c:v>
                </c:pt>
                <c:pt idx="2">
                  <c:v>19</c:v>
                </c:pt>
                <c:pt idx="3">
                  <c:v>21</c:v>
                </c:pt>
                <c:pt idx="4">
                  <c:v>22</c:v>
                </c:pt>
                <c:pt idx="5">
                  <c:v>23</c:v>
                </c:pt>
                <c:pt idx="6">
                  <c:v>24</c:v>
                </c:pt>
                <c:pt idx="7">
                  <c:v>25</c:v>
                </c:pt>
                <c:pt idx="8">
                  <c:v>26</c:v>
                </c:pt>
                <c:pt idx="9">
                  <c:v>27</c:v>
                </c:pt>
                <c:pt idx="10">
                  <c:v>30</c:v>
                </c:pt>
                <c:pt idx="11">
                  <c:v>31</c:v>
                </c:pt>
                <c:pt idx="12">
                  <c:v>33</c:v>
                </c:pt>
                <c:pt idx="13">
                  <c:v>36</c:v>
                </c:pt>
                <c:pt idx="14">
                  <c:v>44</c:v>
                </c:pt>
                <c:pt idx="15">
                  <c:v>47</c:v>
                </c:pt>
                <c:pt idx="16">
                  <c:v>48</c:v>
                </c:pt>
              </c:numCache>
            </c:numRef>
          </c:cat>
          <c:val>
            <c:numRef>
              <c:f>'[1]Банк данных'!$B$36:$B$52</c:f>
              <c:numCache>
                <c:formatCode>General</c:formatCode>
                <c:ptCount val="17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2</c:v>
                </c:pt>
                <c:pt idx="4">
                  <c:v>2</c:v>
                </c:pt>
                <c:pt idx="5">
                  <c:v>3</c:v>
                </c:pt>
                <c:pt idx="6">
                  <c:v>3</c:v>
                </c:pt>
                <c:pt idx="7">
                  <c:v>2</c:v>
                </c:pt>
                <c:pt idx="8">
                  <c:v>5</c:v>
                </c:pt>
                <c:pt idx="9">
                  <c:v>2</c:v>
                </c:pt>
                <c:pt idx="10">
                  <c:v>2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F4A3-4E17-B7DD-3F2FE4AC84AB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gradFill>
                <a:gsLst>
                  <a:gs pos="0">
                    <a:schemeClr val="lt1"/>
                  </a:gs>
                  <a:gs pos="100000">
                    <a:schemeClr val="lt1">
                      <a:alpha val="0"/>
                    </a:schemeClr>
                  </a:gs>
                </a:gsLst>
                <a:lin ang="5400000" scaled="0"/>
              </a:gradFill>
              <a:round/>
            </a:ln>
            <a:effectLst/>
          </c:spPr>
        </c:dropLines>
        <c:smooth val="0"/>
        <c:axId val="485866040"/>
        <c:axId val="485870744"/>
      </c:lineChart>
      <c:catAx>
        <c:axId val="4858660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spc="3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85870744"/>
        <c:crosses val="autoZero"/>
        <c:auto val="1"/>
        <c:lblAlgn val="ctr"/>
        <c:lblOffset val="100"/>
        <c:noMultiLvlLbl val="0"/>
      </c:catAx>
      <c:valAx>
        <c:axId val="48587074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4858660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lt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accent1"/>
    </a:solidFill>
    <a:ln w="9525" cap="flat" cmpd="sng" algn="ctr">
      <a:solidFill>
        <a:schemeClr val="lt1">
          <a:lumMod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>
      <cs:styleClr val="auto"/>
    </cs:fillRef>
    <cs:effectRef idx="0"/>
    <cs:fontRef idx="minor">
      <a:schemeClr val="lt1"/>
    </cs:fontRef>
    <cs:defRPr sz="9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9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17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29">
  <cs:axisTitle>
    <cs:lnRef idx="0"/>
    <cs:fillRef idx="0"/>
    <cs:effectRef idx="0"/>
    <cs:fontRef idx="minor">
      <a:schemeClr val="lt1"/>
    </cs:fontRef>
    <cs:defRPr sz="900" b="1" kern="1200"/>
  </cs:axisTitle>
  <cs:categoryAxis>
    <cs:lnRef idx="0">
      <cs:styleClr val="0"/>
    </cs:lnRef>
    <cs:fillRef idx="0"/>
    <cs:effectRef idx="0"/>
    <cs:fontRef idx="minor">
      <a:schemeClr val="lt1"/>
    </cs:fontRef>
    <cs:spPr>
      <a:ln w="12700" cap="flat" cmpd="sng" algn="ctr">
        <a:solidFill>
          <a:schemeClr val="lt1"/>
        </a:solidFill>
        <a:round/>
      </a:ln>
    </cs:spPr>
    <cs:defRPr sz="900" kern="1200" spc="100" baseline="0"/>
  </cs:categoryAxis>
  <cs:chartArea>
    <cs:lnRef idx="0">
      <cs:styleClr val="0"/>
    </cs:lnRef>
    <cs:fillRef idx="0">
      <cs:styleClr val="0"/>
    </cs:fillRef>
    <cs:effectRef idx="0"/>
    <cs:fontRef idx="minor">
      <a:schemeClr val="dk1"/>
    </cs:fontRef>
    <cs:spPr>
      <a:solidFill>
        <a:schemeClr val="phClr"/>
      </a:solidFill>
      <a:ln w="9525" cap="flat" cmpd="sng" algn="ctr">
        <a:solidFill>
          <a:schemeClr val="phClr"/>
        </a:solidFill>
        <a:round/>
      </a:ln>
    </cs:spPr>
    <cs:defRPr sz="1000" kern="1200"/>
  </cs:chartArea>
  <cs:dataLabel>
    <cs:lnRef idx="0"/>
    <cs:fillRef idx="0"/>
    <cs:effectRef idx="0"/>
    <cs:fontRef idx="minor">
      <a:schemeClr val="lt1"/>
    </cs:fontRef>
    <cs:defRPr sz="900" b="1" kern="120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pattFill prst="ltUpDiag">
        <a:fgClr>
          <a:schemeClr val="phClr"/>
        </a:fgClr>
        <a:bgClr>
          <a:schemeClr val="lt1"/>
        </a:bgClr>
      </a:patt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ltUpDiag">
        <a:fgClr>
          <a:schemeClr val="phClr"/>
        </a:fgClr>
        <a:bgClr>
          <a:schemeClr val="lt1"/>
        </a:bgClr>
      </a:pattFill>
    </cs:spPr>
  </cs:dataPoint3D>
  <cs:dataPointLine>
    <cs:lnRef idx="0">
      <cs:styleClr val="auto"/>
    </cs:lnRef>
    <cs:fillRef idx="0"/>
    <cs:effectRef idx="0">
      <cs:styleClr val="auto"/>
    </cs:effectRef>
    <cs:fontRef idx="minor">
      <a:schemeClr val="dk1"/>
    </cs:fontRef>
    <cs:spPr>
      <a:ln w="34925" cap="rnd">
        <a:solidFill>
          <a:schemeClr val="lt1"/>
        </a:solidFill>
        <a:round/>
      </a:ln>
      <a:effectLst>
        <a:outerShdw dist="25400" dir="2700000" algn="tl" rotWithShape="0">
          <a:schemeClr val="phClr"/>
        </a:outerShdw>
      </a:effectLst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22225">
        <a:solidFill>
          <a:schemeClr val="lt1"/>
        </a:solidFill>
        <a:round/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>
      <cs:styleClr val="0"/>
    </cs:lnRef>
    <cs:fillRef idx="0"/>
    <cs:effectRef idx="0"/>
    <cs:fontRef idx="minor">
      <a:schemeClr val="lt1"/>
    </cs:fontRef>
    <cs:spPr>
      <a:ln w="9525">
        <a:solidFill>
          <a:schemeClr val="phClr">
            <a:lumMod val="60000"/>
            <a:lumOff val="40000"/>
          </a:schemeClr>
        </a:solidFill>
      </a:ln>
    </cs:spPr>
    <cs:defRPr sz="900" kern="1200"/>
  </cs:dataTable>
  <cs:downBar>
    <cs:lnRef idx="0">
      <cs:styleClr val="0"/>
    </cs:lnRef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phClr">
            <a:lumMod val="60000"/>
            <a:lumOff val="4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0">
              <a:schemeClr val="lt1"/>
            </a:gs>
            <a:gs pos="100000">
              <a:schemeClr val="lt1">
                <a:alpha val="0"/>
              </a:schemeClr>
            </a:gs>
          </a:gsLst>
          <a:lin ang="5400000" scaled="0"/>
        </a:gradFill>
        <a:round/>
      </a:ln>
    </cs:spPr>
  </cs:dropLine>
  <cs:errorBar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  <a:round/>
      </a:ln>
      <a:effectLst>
        <a:glow rad="25400">
          <a:schemeClr val="lt1"/>
        </a:glow>
      </a:effectLst>
    </cs:spPr>
  </cs:errorBar>
  <cs:floor>
    <cs:lnRef idx="0"/>
    <cs:fillRef idx="0"/>
    <cs:effectRef idx="0"/>
    <cs:fontRef idx="minor">
      <a:schemeClr val="dk1"/>
    </cs:fontRef>
  </cs:floor>
  <cs:gridlineMajor>
    <cs:lnRef idx="0">
      <cs:styleClr val="0"/>
    </cs:lnRef>
    <cs:fillRef idx="0"/>
    <cs:effectRef idx="0"/>
    <cs:fontRef idx="minor">
      <a:schemeClr val="dk1"/>
    </cs:fontRef>
    <cs:spPr>
      <a:ln w="9525" cap="flat" cmpd="sng" algn="ctr">
        <a:solidFill>
          <a:schemeClr val="lt1">
            <a:alpha val="25000"/>
          </a:schemeClr>
        </a:solidFill>
        <a:round/>
      </a:ln>
    </cs:spPr>
  </cs:gridlineMajor>
  <cs:gridlineMinor>
    <cs:lnRef idx="0">
      <cs:styleClr val="0"/>
    </cs:lnRef>
    <cs:fillRef idx="0"/>
    <cs:effectRef idx="0"/>
    <cs:fontRef idx="minor">
      <a:schemeClr val="dk1"/>
    </cs:fontRef>
    <cs:spPr>
      <a:ln>
        <a:solidFill>
          <a:schemeClr val="lt1">
            <a:alpha val="10000"/>
          </a:schemeClr>
        </a:solidFill>
      </a:ln>
    </cs:spPr>
  </cs:gridlineMinor>
  <cs:hiLo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  <a:prstDash val="dash"/>
      </a:ln>
    </cs:spPr>
  </cs:hiLoLine>
  <cs:leader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</a:ln>
    </cs:spPr>
  </cs:leaderLine>
  <cs:legend>
    <cs:lnRef idx="0"/>
    <cs:fillRef idx="0"/>
    <cs:effectRef idx="0"/>
    <cs:fontRef idx="minor">
      <a:schemeClr val="lt1"/>
    </cs:fontRef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>
      <cs:styleClr val="0"/>
    </cs:lnRef>
    <cs:fillRef idx="0"/>
    <cs:effectRef idx="0"/>
    <cs:fontRef idx="minor">
      <a:schemeClr val="lt1"/>
    </cs:fontRef>
    <cs:spPr>
      <a:ln w="3175" cap="flat" cmpd="sng" algn="ctr">
        <a:solidFill>
          <a:schemeClr val="phClr">
            <a:lumMod val="60000"/>
            <a:lumOff val="40000"/>
          </a:schemeClr>
        </a:solidFill>
        <a:round/>
      </a:ln>
    </cs:spPr>
    <cs:defRPr sz="900" kern="1200"/>
  </cs:seriesAxis>
  <cs:series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  <a:tint val="5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lt1"/>
    </cs:fontRef>
    <cs:defRPr sz="1500" b="1" kern="1200" cap="all" spc="100" normalizeH="0" baseline="0"/>
  </cs:title>
  <cs:trendline>
    <cs:lnRef idx="0"/>
    <cs:fillRef idx="0"/>
    <cs:effectRef idx="0"/>
    <cs:fontRef idx="minor">
      <a:schemeClr val="dk1"/>
    </cs:fontRef>
    <cs:spPr>
      <a:ln w="28575" cap="rnd">
        <a:solidFill>
          <a:schemeClr val="lt1">
            <a:alpha val="50000"/>
          </a:schemeClr>
        </a:solidFill>
        <a:round/>
      </a:ln>
    </cs:spPr>
  </cs:trendline>
  <cs:trendlineLabel>
    <cs:lnRef idx="0"/>
    <cs:fillRef idx="0"/>
    <cs:effectRef idx="0"/>
    <cs:fontRef idx="minor">
      <a:schemeClr val="lt1"/>
    </cs:fontRef>
    <cs:defRPr sz="900" kern="1200"/>
  </cs:trendlineLabel>
  <cs:upBar>
    <cs:lnRef idx="0">
      <cs:styleClr val="0"/>
    </cs:lnRef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phClr">
            <a:lumMod val="60000"/>
            <a:lumOff val="40000"/>
          </a:schemeClr>
        </a:solidFill>
      </a:ln>
    </cs:spPr>
  </cs:upBar>
  <cs:valueAxis>
    <cs:lnRef idx="0"/>
    <cs:fillRef idx="0"/>
    <cs:effectRef idx="0"/>
    <cs:fontRef idx="minor">
      <a:schemeClr val="lt1"/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38">
  <cs:axisTitle>
    <cs:lnRef idx="0"/>
    <cs:fillRef idx="0"/>
    <cs:effectRef idx="0"/>
    <cs:fontRef idx="minor">
      <a:schemeClr val="lt1"/>
    </cs:fontRef>
    <cs:defRPr sz="900" b="1" kern="1200"/>
  </cs:axisTitle>
  <cs:categoryAxis>
    <cs:lnRef idx="0">
      <cs:styleClr val="0"/>
    </cs:lnRef>
    <cs:fillRef idx="0"/>
    <cs:effectRef idx="0"/>
    <cs:fontRef idx="minor">
      <a:schemeClr val="lt1"/>
    </cs:fontRef>
    <cs:defRPr sz="900" kern="1200" spc="30" baseline="0"/>
  </cs:categoryAxis>
  <cs:chartArea>
    <cs:lnRef idx="0">
      <cs:styleClr val="0"/>
    </cs:lnRef>
    <cs:fillRef idx="0">
      <cs:styleClr val="0"/>
    </cs:fillRef>
    <cs:effectRef idx="0"/>
    <cs:fontRef idx="minor">
      <a:schemeClr val="dk1"/>
    </cs:fontRef>
    <cs:spPr>
      <a:solidFill>
        <a:schemeClr val="phClr"/>
      </a:solidFill>
      <a:ln w="9525" cap="flat" cmpd="sng" algn="ctr">
        <a:solidFill>
          <a:schemeClr val="lt1">
            <a:lumMod val="85000"/>
          </a:schemeClr>
        </a:solidFill>
        <a:round/>
      </a:ln>
    </cs:spPr>
    <cs:defRPr sz="1000" kern="1200"/>
  </cs:chartArea>
  <cs:dataLabel>
    <cs:lnRef idx="0"/>
    <cs:fillRef idx="0">
      <cs:styleClr val="0"/>
    </cs:fillRef>
    <cs:effectRef idx="0"/>
    <cs:fontRef idx="minor">
      <a:schemeClr val="lt1"/>
    </cs:fontRef>
    <cs:spPr>
      <a:solidFill>
        <a:schemeClr val="phClr"/>
      </a:solidFill>
    </cs:spPr>
    <cs:defRPr sz="900" b="1" kern="120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pattFill prst="ltUpDiag">
        <a:fgClr>
          <a:schemeClr val="phClr"/>
        </a:fgClr>
        <a:bgClr>
          <a:schemeClr val="lt1"/>
        </a:bgClr>
      </a:patt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ltUpDiag">
        <a:fgClr>
          <a:schemeClr val="phClr"/>
        </a:fgClr>
        <a:bgClr>
          <a:schemeClr val="lt1"/>
        </a:bgClr>
      </a:pattFill>
    </cs:spPr>
  </cs:dataPoint3D>
  <cs:dataPointLine>
    <cs:lnRef idx="0">
      <cs:styleClr val="auto"/>
    </cs:lnRef>
    <cs:fillRef idx="0"/>
    <cs:effectRef idx="0">
      <cs:styleClr val="auto"/>
    </cs:effectRef>
    <cs:fontRef idx="minor">
      <a:schemeClr val="dk1"/>
    </cs:fontRef>
    <cs:spPr>
      <a:ln w="25400" cap="rnd">
        <a:solidFill>
          <a:schemeClr val="lt1"/>
        </a:solidFill>
        <a:round/>
      </a:ln>
      <a:effectLst>
        <a:outerShdw dist="25400" dir="2700000" algn="tl" rotWithShape="0">
          <a:schemeClr val="phClr"/>
        </a:outerShdw>
      </a:effectLst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14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>
      <cs:styleClr val="0"/>
    </cs:lnRef>
    <cs:fillRef idx="0"/>
    <cs:effectRef idx="0"/>
    <cs:fontRef idx="minor">
      <a:schemeClr val="lt1"/>
    </cs:fontRef>
    <cs:spPr>
      <a:ln w="9525">
        <a:solidFill>
          <a:schemeClr val="phClr">
            <a:lumMod val="60000"/>
            <a:lumOff val="40000"/>
          </a:schemeClr>
        </a:solidFill>
      </a:ln>
    </cs:spPr>
    <cs:defRPr sz="900" kern="1200"/>
  </cs:dataTable>
  <cs:downBar>
    <cs:lnRef idx="0">
      <cs:styleClr val="0"/>
    </cs:lnRef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phClr">
            <a:lumMod val="60000"/>
            <a:lumOff val="4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0">
              <a:schemeClr val="lt1"/>
            </a:gs>
            <a:gs pos="100000">
              <a:schemeClr val="lt1">
                <a:alpha val="0"/>
              </a:schemeClr>
            </a:gs>
          </a:gsLst>
          <a:lin ang="5400000" scaled="0"/>
        </a:gradFill>
        <a:round/>
      </a:ln>
    </cs:spPr>
  </cs:dropLine>
  <cs:errorBar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  <a:round/>
      </a:ln>
      <a:effectLst>
        <a:glow rad="25400">
          <a:schemeClr val="lt1"/>
        </a:glow>
      </a:effectLst>
    </cs:spPr>
  </cs:errorBar>
  <cs:floor>
    <cs:lnRef idx="0"/>
    <cs:fillRef idx="0"/>
    <cs:effectRef idx="0"/>
    <cs:fontRef idx="minor">
      <a:schemeClr val="dk1"/>
    </cs:fontRef>
  </cs:floor>
  <cs:gridlineMajor>
    <cs:lnRef idx="0">
      <cs:styleClr val="0"/>
    </cs:lnRef>
    <cs:fillRef idx="0"/>
    <cs:effectRef idx="0"/>
    <cs:fontRef idx="minor">
      <a:schemeClr val="dk1"/>
    </cs:fontRef>
    <cs:spPr>
      <a:ln w="9525" cap="flat" cmpd="sng" algn="ctr">
        <a:solidFill>
          <a:schemeClr val="lt1">
            <a:alpha val="25000"/>
          </a:schemeClr>
        </a:solidFill>
        <a:round/>
      </a:ln>
    </cs:spPr>
  </cs:gridlineMajor>
  <cs:gridlineMinor>
    <cs:lnRef idx="0">
      <cs:styleClr val="0"/>
    </cs:lnRef>
    <cs:fillRef idx="0"/>
    <cs:effectRef idx="0"/>
    <cs:fontRef idx="minor">
      <a:schemeClr val="dk1"/>
    </cs:fontRef>
    <cs:spPr>
      <a:ln>
        <a:solidFill>
          <a:schemeClr val="lt1">
            <a:alpha val="10000"/>
          </a:schemeClr>
        </a:solidFill>
      </a:ln>
    </cs:spPr>
  </cs:gridlineMinor>
  <cs:hiLo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  <a:prstDash val="dash"/>
      </a:ln>
    </cs:spPr>
  </cs:hiLoLine>
  <cs:leader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</a:ln>
    </cs:spPr>
  </cs:leaderLine>
  <cs:legend>
    <cs:lnRef idx="0"/>
    <cs:fillRef idx="0"/>
    <cs:effectRef idx="0"/>
    <cs:fontRef idx="minor">
      <a:schemeClr val="lt1"/>
    </cs:fontRef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>
      <cs:styleClr val="0"/>
    </cs:lnRef>
    <cs:fillRef idx="0"/>
    <cs:effectRef idx="0"/>
    <cs:fontRef idx="minor">
      <a:schemeClr val="lt1"/>
    </cs:fontRef>
    <cs:defRPr sz="900" kern="1200"/>
  </cs:seriesAxis>
  <cs:series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  <a:tint val="5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lt1"/>
    </cs:fontRef>
    <cs:defRPr sz="1500" b="1" kern="1200" cap="all" spc="100" normalizeH="0" baseline="0"/>
  </cs:title>
  <cs:trendline>
    <cs:lnRef idx="0"/>
    <cs:fillRef idx="0"/>
    <cs:effectRef idx="0"/>
    <cs:fontRef idx="minor">
      <a:schemeClr val="dk1"/>
    </cs:fontRef>
    <cs:spPr>
      <a:ln w="28575" cap="rnd">
        <a:solidFill>
          <a:schemeClr val="lt1">
            <a:alpha val="50000"/>
          </a:schemeClr>
        </a:solidFill>
        <a:round/>
      </a:ln>
    </cs:spPr>
  </cs:trendline>
  <cs:trendlineLabel>
    <cs:lnRef idx="0"/>
    <cs:fillRef idx="0"/>
    <cs:effectRef idx="0"/>
    <cs:fontRef idx="minor">
      <a:schemeClr val="lt1"/>
    </cs:fontRef>
    <cs:defRPr sz="900" kern="1200"/>
  </cs:trendlineLabel>
  <cs:upBar>
    <cs:lnRef idx="0">
      <cs:styleClr val="0"/>
    </cs:lnRef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phClr">
            <a:lumMod val="60000"/>
            <a:lumOff val="40000"/>
          </a:schemeClr>
        </a:solidFill>
      </a:ln>
    </cs:spPr>
  </cs:upBar>
  <cs:valueAxis>
    <cs:lnRef idx="0"/>
    <cs:fillRef idx="0"/>
    <cs:effectRef idx="0"/>
    <cs:fontRef idx="minor">
      <a:schemeClr val="lt1"/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E4686-3E11-4BB3-B8E3-9FD19D1EC11F}" type="datetimeFigureOut">
              <a:rPr lang="ru-RU" smtClean="0"/>
              <a:t>26.01.2018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8DEA9E48-61DD-47AE-A635-18CB059242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22321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E4686-3E11-4BB3-B8E3-9FD19D1EC11F}" type="datetimeFigureOut">
              <a:rPr lang="ru-RU" smtClean="0"/>
              <a:t>26.01.2018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A9E48-61DD-47AE-A635-18CB059242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29763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E4686-3E11-4BB3-B8E3-9FD19D1EC11F}" type="datetimeFigureOut">
              <a:rPr lang="ru-RU" smtClean="0"/>
              <a:t>26.01.2018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A9E48-61DD-47AE-A635-18CB059242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22431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E4686-3E11-4BB3-B8E3-9FD19D1EC11F}" type="datetimeFigureOut">
              <a:rPr lang="ru-RU" smtClean="0"/>
              <a:t>26.01.2018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A9E48-61DD-47AE-A635-18CB059242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4166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1F8E4686-3E11-4BB3-B8E3-9FD19D1EC11F}" type="datetimeFigureOut">
              <a:rPr lang="ru-RU" smtClean="0"/>
              <a:t>26.01.2018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8DEA9E48-61DD-47AE-A635-18CB059242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1104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E4686-3E11-4BB3-B8E3-9FD19D1EC11F}" type="datetimeFigureOut">
              <a:rPr lang="ru-RU" smtClean="0"/>
              <a:t>26.01.2018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A9E48-61DD-47AE-A635-18CB059242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14853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E4686-3E11-4BB3-B8E3-9FD19D1EC11F}" type="datetimeFigureOut">
              <a:rPr lang="ru-RU" smtClean="0"/>
              <a:t>26.01.2018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A9E48-61DD-47AE-A635-18CB059242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78856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E4686-3E11-4BB3-B8E3-9FD19D1EC11F}" type="datetimeFigureOut">
              <a:rPr lang="ru-RU" smtClean="0"/>
              <a:t>26.01.2018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A9E48-61DD-47AE-A635-18CB059242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74756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E4686-3E11-4BB3-B8E3-9FD19D1EC11F}" type="datetimeFigureOut">
              <a:rPr lang="ru-RU" smtClean="0"/>
              <a:t>26.01.2018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A9E48-61DD-47AE-A635-18CB059242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48621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E4686-3E11-4BB3-B8E3-9FD19D1EC11F}" type="datetimeFigureOut">
              <a:rPr lang="ru-RU" smtClean="0"/>
              <a:t>26.01.2018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A9E48-61DD-47AE-A635-18CB059242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20198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E4686-3E11-4BB3-B8E3-9FD19D1EC11F}" type="datetimeFigureOut">
              <a:rPr lang="ru-RU" smtClean="0"/>
              <a:t>26.01.2018</a:t>
            </a:fld>
            <a:endParaRPr lang="ru-RU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A9E48-61DD-47AE-A635-18CB059242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7581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1F8E4686-3E11-4BB3-B8E3-9FD19D1EC11F}" type="datetimeFigureOut">
              <a:rPr lang="ru-RU" smtClean="0"/>
              <a:t>26.01.2018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8DEA9E48-61DD-47AE-A635-18CB059242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95308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sz="8800" dirty="0"/>
              <a:t>Опросник депрессии Бека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Выполнил: ________________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11902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Методика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357188" algn="just">
              <a:buNone/>
            </a:pPr>
            <a:r>
              <a:rPr lang="ru-RU" sz="2800" dirty="0"/>
              <a:t>Опросник депрессии Бека - один из первых тестов, созданных для оценки депрессии. Его точность в выявлении депрессии подтверждена многочисленными испытаниями</a:t>
            </a:r>
            <a:r>
              <a:rPr lang="ru-RU" sz="2800" dirty="0" smtClean="0"/>
              <a:t>.</a:t>
            </a:r>
          </a:p>
          <a:p>
            <a:pPr marL="0" indent="357188" algn="just">
              <a:buNone/>
            </a:pPr>
            <a:r>
              <a:rPr lang="ru-RU" sz="2800" dirty="0"/>
              <a:t>В соответствии со степенью выраженности симпто­ма, каждому пункту присвоены значения от 0 (сим­птом отсутствует, или выражен минимально) до 4 (максимальная выраженность симптома) (кроме значения 2). Некото­рые категории включают в себя альтернативные утверждения, обладающие эквивалентным удельным весом.</a:t>
            </a:r>
          </a:p>
          <a:p>
            <a:pPr marL="0" indent="0">
              <a:buNone/>
            </a:pP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832568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088" y="807961"/>
            <a:ext cx="9601196" cy="432331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/>
              <a:t>Обработанные результаты</a:t>
            </a:r>
            <a:endParaRPr lang="ru-RU" sz="8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9849" y="1637280"/>
            <a:ext cx="10058399" cy="5220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001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Статистические показатели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8860" y="2891744"/>
            <a:ext cx="5937926" cy="2507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355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/>
              <a:t>Соотношение количества респондентов и пола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49464519"/>
              </p:ext>
            </p:extLst>
          </p:nvPr>
        </p:nvGraphicFramePr>
        <p:xfrm>
          <a:off x="2119085" y="2057400"/>
          <a:ext cx="7997371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12776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/>
              <a:t>Взаимосвязь показателя методики и пола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74825538"/>
              </p:ext>
            </p:extLst>
          </p:nvPr>
        </p:nvGraphicFramePr>
        <p:xfrm>
          <a:off x="1654629" y="2057400"/>
          <a:ext cx="9027885" cy="43579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77603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/>
              <a:t>Соотношение количества человек и </a:t>
            </a:r>
            <a:r>
              <a:rPr lang="ru-RU" dirty="0" smtClean="0"/>
              <a:t>возраста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56165776"/>
              </p:ext>
            </p:extLst>
          </p:nvPr>
        </p:nvGraphicFramePr>
        <p:xfrm>
          <a:off x="1069848" y="2057399"/>
          <a:ext cx="10058400" cy="41148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95243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Дерево">
  <a:themeElements>
    <a:clrScheme name="Дерево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Дерево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Дерево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TM03090434[[fn=Дерево]]</Template>
  <TotalTime>24</TotalTime>
  <Words>110</Words>
  <Application>Microsoft Office PowerPoint</Application>
  <PresentationFormat>Широкоэкранный</PresentationFormat>
  <Paragraphs>13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Cambria</vt:lpstr>
      <vt:lpstr>Rockwell</vt:lpstr>
      <vt:lpstr>Rockwell Condensed</vt:lpstr>
      <vt:lpstr>Wingdings</vt:lpstr>
      <vt:lpstr>Дерево</vt:lpstr>
      <vt:lpstr>Опросник депрессии Бека</vt:lpstr>
      <vt:lpstr>Методика</vt:lpstr>
      <vt:lpstr>Обработанные результаты</vt:lpstr>
      <vt:lpstr>Статистические показатели</vt:lpstr>
      <vt:lpstr>Соотношение количества респондентов и пола</vt:lpstr>
      <vt:lpstr>Взаимосвязь показателя методики и пола </vt:lpstr>
      <vt:lpstr>Соотношение количества человек и возраста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Опросник депрессии Бека</dc:title>
  <dc:creator>Андрій Довгунь</dc:creator>
  <cp:lastModifiedBy>Admin</cp:lastModifiedBy>
  <cp:revision>3</cp:revision>
  <dcterms:created xsi:type="dcterms:W3CDTF">2017-10-07T17:59:33Z</dcterms:created>
  <dcterms:modified xsi:type="dcterms:W3CDTF">2018-01-25T23:05:08Z</dcterms:modified>
</cp:coreProperties>
</file>